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95" r:id="rId5"/>
    <p:sldId id="303" r:id="rId6"/>
    <p:sldId id="304" r:id="rId7"/>
    <p:sldId id="308" r:id="rId8"/>
    <p:sldId id="309" r:id="rId9"/>
    <p:sldId id="306" r:id="rId10"/>
    <p:sldId id="313" r:id="rId11"/>
    <p:sldId id="312" r:id="rId12"/>
    <p:sldId id="310" r:id="rId13"/>
    <p:sldId id="270" r:id="rId14"/>
    <p:sldId id="297" r:id="rId15"/>
    <p:sldId id="30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746" y="4546899"/>
            <a:ext cx="6051153" cy="1122202"/>
          </a:xfrm>
        </p:spPr>
        <p:txBody>
          <a:bodyPr/>
          <a:lstStyle/>
          <a:p>
            <a:r>
              <a:rPr lang="en-US"/>
              <a:t>Value of one click?</a:t>
            </a:r>
          </a:p>
        </p:txBody>
      </p:sp>
    </p:spTree>
    <p:extLst>
      <p:ext uri="{BB962C8B-B14F-4D97-AF65-F5344CB8AC3E}">
        <p14:creationId xmlns:p14="http://schemas.microsoft.com/office/powerpoint/2010/main" val="152811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</a:rPr>
              <a:t>Who is likely to receive A Phishy emails?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2056" y="3499346"/>
            <a:ext cx="5431971" cy="55795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i="0">
                <a:solidFill>
                  <a:srgbClr val="242424"/>
                </a:solidFill>
                <a:effectLst/>
                <a:latin typeface="+mj-lt"/>
              </a:rPr>
              <a:t>Older women (those aged 62 and older) are more susceptible than any other age group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2058" y="4648873"/>
            <a:ext cx="5431971" cy="557950"/>
          </a:xfrm>
        </p:spPr>
        <p:txBody>
          <a:bodyPr>
            <a:noAutofit/>
          </a:bodyPr>
          <a:lstStyle/>
          <a:p>
            <a:pPr algn="l"/>
            <a:r>
              <a:rPr lang="en-US" sz="1700" i="0">
                <a:solidFill>
                  <a:srgbClr val="242424"/>
                </a:solidFill>
                <a:effectLst/>
                <a:latin typeface="+mj-lt"/>
              </a:rPr>
              <a:t>Younger adults (18-37) are significantly more susceptible to emails that claim scarcity (the limited-time discount, for </a:t>
            </a:r>
            <a:r>
              <a:rPr lang="en-US" sz="1700" i="0">
                <a:solidFill>
                  <a:srgbClr val="242424"/>
                </a:solidFill>
                <a:effectLst/>
              </a:rPr>
              <a:t>example</a:t>
            </a:r>
            <a:r>
              <a:rPr lang="en-US" sz="1700" i="0">
                <a:solidFill>
                  <a:srgbClr val="242424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10</a:t>
            </a:fld>
            <a:endParaRPr lang="en-US">
              <a:latin typeface="+mj-lt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17C12111-D4E2-4124-B128-89E459019253}"/>
              </a:ext>
            </a:extLst>
          </p:cNvPr>
          <p:cNvSpPr txBox="1">
            <a:spLocks/>
          </p:cNvSpPr>
          <p:nvPr/>
        </p:nvSpPr>
        <p:spPr>
          <a:xfrm>
            <a:off x="5982057" y="2392845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>
                <a:solidFill>
                  <a:srgbClr val="242424"/>
                </a:solidFill>
                <a:effectLst/>
                <a:latin typeface="+mj-lt"/>
              </a:rPr>
              <a:t>Phishing emails make use of emotion to get us to bypass logic</a:t>
            </a:r>
            <a:endParaRPr lang="en-US" sz="180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2236C-661E-4337-9C54-478030C1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2900C9-181C-46DE-B4E5-5CEE04980194}"/>
              </a:ext>
            </a:extLst>
          </p:cNvPr>
          <p:cNvSpPr txBox="1"/>
          <p:nvPr/>
        </p:nvSpPr>
        <p:spPr>
          <a:xfrm>
            <a:off x="3729103" y="6590670"/>
            <a:ext cx="5847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/>
              <a:t>https://ideas.ted.com/why-we-fall-for-phishing-emails-and-how-we-can-protect-ourselves/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</a:rPr>
              <a:t>What is the future of Phishing emails?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2933" y="2188403"/>
            <a:ext cx="5656088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>
                <a:solidFill>
                  <a:srgbClr val="000000"/>
                </a:solidFill>
                <a:latin typeface="+mj-lt"/>
              </a:rPr>
              <a:t>Understand</a:t>
            </a:r>
            <a:r>
              <a:rPr lang="en-US" sz="1700" i="0">
                <a:solidFill>
                  <a:srgbClr val="000000"/>
                </a:solidFill>
                <a:effectLst/>
                <a:latin typeface="+mj-lt"/>
              </a:rPr>
              <a:t> vulnerability to phishing</a:t>
            </a:r>
            <a:r>
              <a:rPr lang="en-US" sz="1700">
                <a:solidFill>
                  <a:srgbClr val="000000"/>
                </a:solidFill>
                <a:latin typeface="+mj-lt"/>
              </a:rPr>
              <a:t> through </a:t>
            </a:r>
            <a:r>
              <a:rPr lang="en-US" sz="1700" b="1" i="0">
                <a:solidFill>
                  <a:srgbClr val="000000"/>
                </a:solidFill>
                <a:effectLst/>
                <a:latin typeface="+mj-lt"/>
              </a:rPr>
              <a:t>anti-phishing training</a:t>
            </a:r>
            <a:r>
              <a:rPr lang="en-US" sz="1700">
                <a:solidFill>
                  <a:srgbClr val="000000"/>
                </a:solidFill>
                <a:latin typeface="+mj-lt"/>
              </a:rPr>
              <a:t> </a:t>
            </a:r>
            <a:endParaRPr lang="en-US" sz="1700" i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7024" y="3148269"/>
            <a:ext cx="5297501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>
                <a:solidFill>
                  <a:srgbClr val="242424"/>
                </a:solidFill>
                <a:latin typeface="+mj-lt"/>
              </a:rPr>
              <a:t>Internet security experts to tap</a:t>
            </a:r>
            <a:r>
              <a:rPr lang="en-US" sz="1700" i="0">
                <a:solidFill>
                  <a:srgbClr val="242424"/>
                </a:solidFill>
                <a:effectLst/>
                <a:latin typeface="+mj-lt"/>
              </a:rPr>
              <a:t> into</a:t>
            </a:r>
            <a:r>
              <a:rPr lang="en-US" sz="1700" b="1" i="0">
                <a:solidFill>
                  <a:srgbClr val="242424"/>
                </a:solidFill>
                <a:effectLst/>
                <a:latin typeface="+mj-lt"/>
              </a:rPr>
              <a:t> the expertise of psychology</a:t>
            </a:r>
            <a:r>
              <a:rPr lang="en-US" sz="1700" b="1">
                <a:solidFill>
                  <a:srgbClr val="242424"/>
                </a:solidFill>
                <a:latin typeface="+mj-lt"/>
              </a:rPr>
              <a:t> </a:t>
            </a:r>
            <a:r>
              <a:rPr lang="en-US" sz="1700">
                <a:solidFill>
                  <a:srgbClr val="242424"/>
                </a:solidFill>
                <a:latin typeface="+mj-lt"/>
              </a:rPr>
              <a:t>to prevent cyber-attacks.</a:t>
            </a:r>
            <a:endParaRPr lang="en-US" sz="1700" i="0">
              <a:solidFill>
                <a:srgbClr val="242424"/>
              </a:solidFill>
              <a:effectLst/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11</a:t>
            </a:fld>
            <a:endParaRPr lang="en-US">
              <a:latin typeface="+mj-lt"/>
            </a:endParaRP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6857C058-4D2C-4F6D-AB50-FFB730131AC4}"/>
              </a:ext>
            </a:extLst>
          </p:cNvPr>
          <p:cNvSpPr txBox="1">
            <a:spLocks/>
          </p:cNvSpPr>
          <p:nvPr/>
        </p:nvSpPr>
        <p:spPr>
          <a:xfrm>
            <a:off x="5917026" y="4253811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solidFill>
                  <a:srgbClr val="000000"/>
                </a:solidFill>
                <a:latin typeface="+mj-lt"/>
              </a:rPr>
              <a:t>Use</a:t>
            </a:r>
            <a:r>
              <a:rPr lang="en-US" sz="1700" b="1" i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700" b="1">
                <a:solidFill>
                  <a:srgbClr val="000000"/>
                </a:solidFill>
                <a:latin typeface="+mj-lt"/>
              </a:rPr>
              <a:t>Reinforcement</a:t>
            </a:r>
            <a:r>
              <a:rPr lang="en-US" sz="1700" b="1" i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700" b="1">
                <a:solidFill>
                  <a:srgbClr val="000000"/>
                </a:solidFill>
                <a:latin typeface="+mj-lt"/>
              </a:rPr>
              <a:t>Learning</a:t>
            </a:r>
            <a:r>
              <a:rPr lang="en-US" sz="1700" i="0">
                <a:solidFill>
                  <a:srgbClr val="000000"/>
                </a:solidFill>
                <a:effectLst/>
                <a:latin typeface="+mj-lt"/>
              </a:rPr>
              <a:t> to retrain and adapt the model with newly identified phishing emails</a:t>
            </a:r>
            <a:endParaRPr lang="en-US" sz="170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1F1EB6-665A-498A-8C92-92B73472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74656A-2DEE-42DF-AE6B-1E3E47A2B180}"/>
              </a:ext>
            </a:extLst>
          </p:cNvPr>
          <p:cNvSpPr txBox="1"/>
          <p:nvPr/>
        </p:nvSpPr>
        <p:spPr>
          <a:xfrm>
            <a:off x="3729103" y="6590670"/>
            <a:ext cx="5847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/>
              <a:t>https://ideas.ted.com/why-we-fall-for-phishing-emails-and-how-we-can-protect-ourselves/</a:t>
            </a:r>
          </a:p>
        </p:txBody>
      </p:sp>
    </p:spTree>
    <p:extLst>
      <p:ext uri="{BB962C8B-B14F-4D97-AF65-F5344CB8AC3E}">
        <p14:creationId xmlns:p14="http://schemas.microsoft.com/office/powerpoint/2010/main" val="198873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</a:rPr>
              <a:t>Who sends Phishy emails?</a:t>
            </a:r>
            <a:endParaRPr lang="en-US" b="1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17794" y="2174738"/>
            <a:ext cx="5431971" cy="557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 i="0">
                <a:solidFill>
                  <a:srgbClr val="000000"/>
                </a:solidFill>
                <a:effectLst/>
                <a:latin typeface="+mj-lt"/>
              </a:rPr>
              <a:t>From some source which has some information about you </a:t>
            </a:r>
            <a:r>
              <a:rPr lang="en-US" sz="1700">
                <a:solidFill>
                  <a:srgbClr val="000000"/>
                </a:solidFill>
                <a:latin typeface="+mj-lt"/>
              </a:rPr>
              <a:t>such as </a:t>
            </a:r>
            <a:r>
              <a:rPr lang="en-US" sz="1700" i="0">
                <a:solidFill>
                  <a:srgbClr val="000000"/>
                </a:solidFill>
                <a:effectLst/>
                <a:latin typeface="+mj-lt"/>
              </a:rPr>
              <a:t>where you work, your age, etc. </a:t>
            </a:r>
            <a:r>
              <a:rPr lang="en-US" sz="1700">
                <a:solidFill>
                  <a:srgbClr val="000000"/>
                </a:solidFill>
                <a:latin typeface="+mj-lt"/>
              </a:rPr>
              <a:t>This </a:t>
            </a:r>
            <a:r>
              <a:rPr lang="en-US" sz="1700" i="0">
                <a:solidFill>
                  <a:srgbClr val="000000"/>
                </a:solidFill>
                <a:effectLst/>
                <a:latin typeface="+mj-lt"/>
              </a:rPr>
              <a:t>can make the email more official and genuine</a:t>
            </a:r>
            <a:endParaRPr lang="en-US" sz="1700" i="0">
              <a:solidFill>
                <a:srgbClr val="242424"/>
              </a:solidFill>
              <a:effectLst/>
              <a:latin typeface="+mj-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0169" y="3429000"/>
            <a:ext cx="5431971" cy="55795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242424"/>
                </a:solidFill>
                <a:effectLst/>
                <a:latin typeface="+mj-lt"/>
              </a:rPr>
              <a:t>Call centers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242424"/>
                </a:solidFill>
                <a:latin typeface="+mj-lt"/>
              </a:rPr>
              <a:t>Hackers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242424"/>
                </a:solidFill>
              </a:rPr>
              <a:t>A secluded king in Nigeria 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700" i="0" dirty="0">
              <a:solidFill>
                <a:srgbClr val="242424"/>
              </a:solidFill>
              <a:effectLst/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12</a:t>
            </a:fld>
            <a:endParaRPr lang="en-US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51568-6EED-49C8-AC6C-CA015C65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AEC41-008C-4119-84B8-266E9524FE38}"/>
              </a:ext>
            </a:extLst>
          </p:cNvPr>
          <p:cNvSpPr txBox="1"/>
          <p:nvPr/>
        </p:nvSpPr>
        <p:spPr>
          <a:xfrm>
            <a:off x="3729103" y="6590670"/>
            <a:ext cx="5847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/>
              <a:t>https://ideas.ted.com/why-we-fall-for-phishing-emails-and-how-we-can-protect-ourselves/</a:t>
            </a:r>
          </a:p>
        </p:txBody>
      </p:sp>
    </p:spTree>
    <p:extLst>
      <p:ext uri="{BB962C8B-B14F-4D97-AF65-F5344CB8AC3E}">
        <p14:creationId xmlns:p14="http://schemas.microsoft.com/office/powerpoint/2010/main" val="305524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13</a:t>
            </a:fld>
            <a:endParaRPr lang="en-US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C92DC-C186-4830-A6EC-0320BE5B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53F6EA-22B5-4F0C-9446-6E518B66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>
                <a:solidFill>
                  <a:srgbClr val="000000"/>
                </a:solidFill>
              </a:rPr>
              <a:t>Stay Secured with Secura!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4229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8414FD-667E-4E88-B59E-28DF5A83B97D}"/>
              </a:ext>
            </a:extLst>
          </p:cNvPr>
          <p:cNvSpPr txBox="1">
            <a:spLocks/>
          </p:cNvSpPr>
          <p:nvPr/>
        </p:nvSpPr>
        <p:spPr>
          <a:xfrm>
            <a:off x="4757056" y="384455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rgbClr val="FF0000"/>
                </a:solidFill>
              </a:rPr>
              <a:t>$100 M 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EFCF4-9408-4FD8-840E-34879C861524}"/>
              </a:ext>
            </a:extLst>
          </p:cNvPr>
          <p:cNvSpPr txBox="1"/>
          <p:nvPr/>
        </p:nvSpPr>
        <p:spPr>
          <a:xfrm>
            <a:off x="7700333" y="10279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ZA" cap="all" dirty="0">
                <a:solidFill>
                  <a:srgbClr val="404040"/>
                </a:solidFill>
              </a:rPr>
              <a:t>Ask these companies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904F-BC44-4D4D-B7C3-394B4789F858}"/>
              </a:ext>
            </a:extLst>
          </p:cNvPr>
          <p:cNvSpPr txBox="1"/>
          <p:nvPr/>
        </p:nvSpPr>
        <p:spPr>
          <a:xfrm>
            <a:off x="7426698" y="3680358"/>
            <a:ext cx="31578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ZA" cap="all" dirty="0">
                <a:solidFill>
                  <a:srgbClr val="404040"/>
                </a:solidFill>
              </a:rPr>
              <a:t>Personal Identity frauds</a:t>
            </a:r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623263E-5368-499B-8614-CFFCAA2B1C86}"/>
              </a:ext>
            </a:extLst>
          </p:cNvPr>
          <p:cNvCxnSpPr/>
          <p:nvPr/>
        </p:nvCxnSpPr>
        <p:spPr>
          <a:xfrm>
            <a:off x="8366872" y="2661022"/>
            <a:ext cx="1277470" cy="11206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65FBC588-89FE-4DC2-A592-9F4EF4F3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87" y="1622725"/>
            <a:ext cx="689777" cy="692948"/>
          </a:xfrm>
          <a:prstGeom prst="rect">
            <a:avLst/>
          </a:prstGeom>
        </p:spPr>
      </p:pic>
      <p:pic>
        <p:nvPicPr>
          <p:cNvPr id="28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3864281F-3C7C-4D0F-A567-3EEF8E80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645" y="1639445"/>
            <a:ext cx="719979" cy="68636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893B212-BFB3-4FA6-8EFB-5F282FBBEAA5}"/>
              </a:ext>
            </a:extLst>
          </p:cNvPr>
          <p:cNvSpPr txBox="1">
            <a:spLocks/>
          </p:cNvSpPr>
          <p:nvPr/>
        </p:nvSpPr>
        <p:spPr>
          <a:xfrm>
            <a:off x="4861089" y="3017577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>
                <a:solidFill>
                  <a:srgbClr val="FF0000"/>
                </a:solidFill>
              </a:rPr>
              <a:t>$79 M 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66FC6-57D1-4BE6-9D38-6AF90ECC7DD5}"/>
              </a:ext>
            </a:extLst>
          </p:cNvPr>
          <p:cNvSpPr txBox="1"/>
          <p:nvPr/>
        </p:nvSpPr>
        <p:spPr>
          <a:xfrm>
            <a:off x="7353950" y="5604933"/>
            <a:ext cx="3227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ZA" cap="all" dirty="0">
                <a:solidFill>
                  <a:srgbClr val="404040"/>
                </a:solidFill>
              </a:rPr>
              <a:t>  Remember John Podesta?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3A48515-2802-433D-8EF1-0969E96D1286}"/>
              </a:ext>
            </a:extLst>
          </p:cNvPr>
          <p:cNvSpPr txBox="1">
            <a:spLocks/>
          </p:cNvSpPr>
          <p:nvPr/>
        </p:nvSpPr>
        <p:spPr>
          <a:xfrm>
            <a:off x="5824831" y="4942152"/>
            <a:ext cx="636716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rgbClr val="FF0000"/>
                </a:solidFill>
              </a:rPr>
              <a:t>National Security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2452AB-21CE-41B9-BB1C-F9F9A15EA9E4}"/>
              </a:ext>
            </a:extLst>
          </p:cNvPr>
          <p:cNvCxnSpPr/>
          <p:nvPr/>
        </p:nvCxnSpPr>
        <p:spPr>
          <a:xfrm>
            <a:off x="8366872" y="4423917"/>
            <a:ext cx="1277470" cy="11206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93D61FB-179E-4969-8DD7-50179EF9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2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7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E5CDC6-2F5B-482D-A543-453BEB91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>
                <a:solidFill>
                  <a:srgbClr val="000000"/>
                </a:solidFill>
              </a:rPr>
              <a:t>Importance of Protection</a:t>
            </a:r>
            <a:endParaRPr lang="en-US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8EDE8C0-9520-4EDF-8A56-C7255A968471}"/>
              </a:ext>
            </a:extLst>
          </p:cNvPr>
          <p:cNvSpPr txBox="1">
            <a:spLocks/>
          </p:cNvSpPr>
          <p:nvPr/>
        </p:nvSpPr>
        <p:spPr>
          <a:xfrm>
            <a:off x="5982056" y="3364875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242424"/>
                </a:solidFill>
                <a:latin typeface="+mj-lt"/>
              </a:rPr>
              <a:t>Accuracy </a:t>
            </a:r>
            <a:r>
              <a:rPr lang="en-US" sz="1800">
                <a:solidFill>
                  <a:srgbClr val="242424"/>
                </a:solidFill>
                <a:latin typeface="+mj-lt"/>
              </a:rPr>
              <a:t>is the key in detection</a:t>
            </a:r>
            <a:br>
              <a:rPr lang="en-US" sz="1800">
                <a:solidFill>
                  <a:srgbClr val="242424"/>
                </a:solidFill>
                <a:latin typeface="+mj-lt"/>
              </a:rPr>
            </a:br>
            <a:r>
              <a:rPr lang="en-US" sz="1800">
                <a:solidFill>
                  <a:srgbClr val="242424"/>
                </a:solidFill>
                <a:latin typeface="+mj-lt"/>
              </a:rPr>
              <a:t>High accuracy = less chances of fraudulent activity. 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5E21E504-9CBD-4B59-915A-10AEB93A4B7D}"/>
              </a:ext>
            </a:extLst>
          </p:cNvPr>
          <p:cNvSpPr txBox="1">
            <a:spLocks/>
          </p:cNvSpPr>
          <p:nvPr/>
        </p:nvSpPr>
        <p:spPr>
          <a:xfrm>
            <a:off x="5982058" y="4648873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242424"/>
                </a:solidFill>
                <a:latin typeface="+mj-lt"/>
              </a:rPr>
              <a:t>It takes just o</a:t>
            </a:r>
            <a:r>
              <a:rPr lang="en-US" sz="1700" b="1">
                <a:solidFill>
                  <a:srgbClr val="242424"/>
                </a:solidFill>
                <a:latin typeface="+mj-lt"/>
              </a:rPr>
              <a:t>ne moment of negligence</a:t>
            </a:r>
            <a:r>
              <a:rPr lang="en-US" sz="1700">
                <a:solidFill>
                  <a:srgbClr val="242424"/>
                </a:solidFill>
                <a:latin typeface="+mj-lt"/>
              </a:rPr>
              <a:t> for disaster to happen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C511BEE-D6D0-4B47-94BC-14D91E9EE324}"/>
              </a:ext>
            </a:extLst>
          </p:cNvPr>
          <p:cNvSpPr txBox="1">
            <a:spLocks/>
          </p:cNvSpPr>
          <p:nvPr/>
        </p:nvSpPr>
        <p:spPr>
          <a:xfrm>
            <a:off x="5982057" y="2392845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424"/>
                </a:solidFill>
                <a:latin typeface="+mj-lt"/>
              </a:rPr>
              <a:t>To detect </a:t>
            </a:r>
            <a:r>
              <a:rPr lang="en-US" sz="1800" b="1" dirty="0" err="1">
                <a:solidFill>
                  <a:srgbClr val="242424"/>
                </a:solidFill>
                <a:latin typeface="+mj-lt"/>
              </a:rPr>
              <a:t>phishy</a:t>
            </a:r>
            <a:r>
              <a:rPr lang="en-US" sz="1800" b="1" dirty="0">
                <a:solidFill>
                  <a:srgbClr val="242424"/>
                </a:solidFill>
                <a:latin typeface="+mj-lt"/>
              </a:rPr>
              <a:t> emails</a:t>
            </a:r>
            <a:r>
              <a:rPr lang="en-US" sz="1800" dirty="0">
                <a:solidFill>
                  <a:srgbClr val="242424"/>
                </a:solidFill>
                <a:latin typeface="+mj-lt"/>
              </a:rPr>
              <a:t> accurately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31C715-A4D2-49B5-9161-898FB01D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3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65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4</a:t>
            </a:fld>
            <a:endParaRPr lang="en-US">
              <a:latin typeface="+mj-l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E116D2-7759-4E96-961C-A2B912F9DEE1}"/>
              </a:ext>
            </a:extLst>
          </p:cNvPr>
          <p:cNvSpPr txBox="1">
            <a:spLocks/>
          </p:cNvSpPr>
          <p:nvPr/>
        </p:nvSpPr>
        <p:spPr>
          <a:xfrm>
            <a:off x="5728745" y="3493860"/>
            <a:ext cx="5111750" cy="1525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/>
              <a:t>Competition high accuracy of </a:t>
            </a:r>
            <a:r>
              <a:rPr lang="en-US" sz="2000" b="1"/>
              <a:t>99.8% </a:t>
            </a:r>
          </a:p>
          <a:p>
            <a:pPr marL="285750" indent="-285750"/>
            <a:r>
              <a:rPr lang="en-US" sz="2000"/>
              <a:t>Rated best at ‘fishing’ out phishing mails</a:t>
            </a:r>
          </a:p>
        </p:txBody>
      </p:sp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E65DDED5-5E74-4052-B084-B2805C25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40" y="1183186"/>
            <a:ext cx="687612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0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Who sends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Phishy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emails?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5</a:t>
            </a:fld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9B6B4-AF04-45E3-972F-F394578A101D}"/>
              </a:ext>
            </a:extLst>
          </p:cNvPr>
          <p:cNvGrpSpPr/>
          <p:nvPr/>
        </p:nvGrpSpPr>
        <p:grpSpPr>
          <a:xfrm>
            <a:off x="5716457" y="1779281"/>
            <a:ext cx="6347638" cy="3506411"/>
            <a:chOff x="5716457" y="1779281"/>
            <a:chExt cx="6347638" cy="35064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56E5B4-F019-4FF4-817C-E9A681CDBE86}"/>
                </a:ext>
              </a:extLst>
            </p:cNvPr>
            <p:cNvGrpSpPr/>
            <p:nvPr/>
          </p:nvGrpSpPr>
          <p:grpSpPr>
            <a:xfrm>
              <a:off x="6186320" y="1779281"/>
              <a:ext cx="3515590" cy="3167857"/>
              <a:chOff x="2403947" y="1199606"/>
              <a:chExt cx="3515590" cy="316785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065FCA-1204-42E6-8DFE-3F5169784BF5}"/>
                  </a:ext>
                </a:extLst>
              </p:cNvPr>
              <p:cNvSpPr/>
              <p:nvPr/>
            </p:nvSpPr>
            <p:spPr>
              <a:xfrm>
                <a:off x="3368842" y="1973179"/>
                <a:ext cx="1191126" cy="10948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7,111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CEAB88-0F54-4F8D-BD8F-CB47E4163BF7}"/>
                  </a:ext>
                </a:extLst>
              </p:cNvPr>
              <p:cNvSpPr/>
              <p:nvPr/>
            </p:nvSpPr>
            <p:spPr>
              <a:xfrm>
                <a:off x="4559968" y="1973179"/>
                <a:ext cx="1191126" cy="1094874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7640529-AC8C-4E8A-B721-15D83FC27B56}"/>
                  </a:ext>
                </a:extLst>
              </p:cNvPr>
              <p:cNvSpPr/>
              <p:nvPr/>
            </p:nvSpPr>
            <p:spPr>
              <a:xfrm>
                <a:off x="3368842" y="3068053"/>
                <a:ext cx="1191126" cy="1094874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923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6556FE-31FA-436D-864B-885C78FCE999}"/>
                  </a:ext>
                </a:extLst>
              </p:cNvPr>
              <p:cNvSpPr/>
              <p:nvPr/>
            </p:nvSpPr>
            <p:spPr>
              <a:xfrm>
                <a:off x="4559968" y="3068053"/>
                <a:ext cx="1191126" cy="10948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1,962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C2AA589-3FD5-45FD-88A5-58DEB3F5E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968" y="1756611"/>
                <a:ext cx="0" cy="2610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6C8E66F-D8D8-4079-BE36-990AFF0B1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8211" y="3062037"/>
                <a:ext cx="27913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EB5E5B-47C0-4551-A512-4EC199891F92}"/>
                  </a:ext>
                </a:extLst>
              </p:cNvPr>
              <p:cNvSpPr txBox="1"/>
              <p:nvPr/>
            </p:nvSpPr>
            <p:spPr>
              <a:xfrm>
                <a:off x="4004303" y="1199606"/>
                <a:ext cx="11113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ACTUALS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D0E69D-2F0C-43CD-BB6C-18507CAC3EC3}"/>
                  </a:ext>
                </a:extLst>
              </p:cNvPr>
              <p:cNvSpPr txBox="1"/>
              <p:nvPr/>
            </p:nvSpPr>
            <p:spPr>
              <a:xfrm rot="16200000">
                <a:off x="1816607" y="2877371"/>
                <a:ext cx="154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PREDICTIONS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C13706-5C53-4644-909C-FB4C355A2052}"/>
                  </a:ext>
                </a:extLst>
              </p:cNvPr>
              <p:cNvSpPr txBox="1"/>
              <p:nvPr/>
            </p:nvSpPr>
            <p:spPr>
              <a:xfrm>
                <a:off x="3683719" y="1712444"/>
                <a:ext cx="5613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FALSE</a:t>
                </a:r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3A9D2-327F-4675-A7B6-8FEC9B48E0AB}"/>
                  </a:ext>
                </a:extLst>
              </p:cNvPr>
              <p:cNvSpPr txBox="1"/>
              <p:nvPr/>
            </p:nvSpPr>
            <p:spPr>
              <a:xfrm>
                <a:off x="4834947" y="1705398"/>
                <a:ext cx="5613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TRUE</a:t>
                </a:r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63A15-2101-4FD9-AC2B-700A02F78DD5}"/>
                  </a:ext>
                </a:extLst>
              </p:cNvPr>
              <p:cNvSpPr txBox="1"/>
              <p:nvPr/>
            </p:nvSpPr>
            <p:spPr>
              <a:xfrm rot="16200000">
                <a:off x="2826544" y="2389811"/>
                <a:ext cx="5613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FALSE</a:t>
                </a:r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AF1B99-CE12-4B11-9865-411F1E76AF7E}"/>
                  </a:ext>
                </a:extLst>
              </p:cNvPr>
              <p:cNvSpPr txBox="1"/>
              <p:nvPr/>
            </p:nvSpPr>
            <p:spPr>
              <a:xfrm rot="16200000">
                <a:off x="2826544" y="3477794"/>
                <a:ext cx="5613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TRUE</a:t>
                </a:r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FA720D-3F5E-4BBA-B0A5-30545AADD0F0}"/>
                </a:ext>
              </a:extLst>
            </p:cNvPr>
            <p:cNvSpPr txBox="1"/>
            <p:nvPr/>
          </p:nvSpPr>
          <p:spPr>
            <a:xfrm>
              <a:off x="5825793" y="1906631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 </a:t>
              </a:r>
              <a:r>
                <a:rPr lang="en-US" sz="1400"/>
                <a:t>$0</a:t>
              </a: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A521E-1629-4236-B50C-034A58EF6232}"/>
                </a:ext>
              </a:extLst>
            </p:cNvPr>
            <p:cNvSpPr txBox="1"/>
            <p:nvPr/>
          </p:nvSpPr>
          <p:spPr>
            <a:xfrm>
              <a:off x="9701910" y="1840836"/>
              <a:ext cx="2362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($100M) * 4/1966 = </a:t>
              </a:r>
              <a:r>
                <a:rPr lang="en-US" sz="1400">
                  <a:solidFill>
                    <a:srgbClr val="FF0000"/>
                  </a:solidFill>
                </a:rPr>
                <a:t>($0.2M)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2C2CA3-FEA4-4982-A65E-FB1A58F197CC}"/>
                </a:ext>
              </a:extLst>
            </p:cNvPr>
            <p:cNvSpPr txBox="1"/>
            <p:nvPr/>
          </p:nvSpPr>
          <p:spPr>
            <a:xfrm>
              <a:off x="9423846" y="4889511"/>
              <a:ext cx="25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$100M * 1962/1966= </a:t>
              </a:r>
              <a:r>
                <a:rPr lang="en-US" sz="1400">
                  <a:solidFill>
                    <a:srgbClr val="00B050"/>
                  </a:solidFill>
                </a:rPr>
                <a:t>$99.94M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1DD9C9-9B4D-4192-91C9-01B99B930CBE}"/>
                </a:ext>
              </a:extLst>
            </p:cNvPr>
            <p:cNvSpPr txBox="1"/>
            <p:nvPr/>
          </p:nvSpPr>
          <p:spPr>
            <a:xfrm>
              <a:off x="5716457" y="497791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$0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E8F7C3-090C-4E53-AA1D-BA149E65B48B}"/>
                </a:ext>
              </a:extLst>
            </p:cNvPr>
            <p:cNvCxnSpPr>
              <a:cxnSpLocks/>
            </p:cNvCxnSpPr>
            <p:nvPr/>
          </p:nvCxnSpPr>
          <p:spPr>
            <a:xfrm>
              <a:off x="6043160" y="5131804"/>
              <a:ext cx="1703618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3CD132-B991-4857-A8CB-4159BFE3A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778" y="4468960"/>
              <a:ext cx="0" cy="66284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35BE8B-2AD5-4AED-BF5A-304DC72C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5603" y="2156761"/>
              <a:ext cx="0" cy="94353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91D91D-4E3E-4348-9051-EC17471AA782}"/>
                </a:ext>
              </a:extLst>
            </p:cNvPr>
            <p:cNvCxnSpPr>
              <a:cxnSpLocks/>
            </p:cNvCxnSpPr>
            <p:nvPr/>
          </p:nvCxnSpPr>
          <p:spPr>
            <a:xfrm>
              <a:off x="9248052" y="3100291"/>
              <a:ext cx="159755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E0CB3A-F272-4F34-AFEB-F2EB33FC2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160" y="2285073"/>
              <a:ext cx="0" cy="58463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D5E1DF-EBB8-4B39-BD68-DB1976E103D0}"/>
                </a:ext>
              </a:extLst>
            </p:cNvPr>
            <p:cNvCxnSpPr>
              <a:cxnSpLocks/>
            </p:cNvCxnSpPr>
            <p:nvPr/>
          </p:nvCxnSpPr>
          <p:spPr>
            <a:xfrm>
              <a:off x="6043160" y="2869706"/>
              <a:ext cx="1277798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107A72-919A-4C26-B548-7A1F3686391F}"/>
                </a:ext>
              </a:extLst>
            </p:cNvPr>
            <p:cNvCxnSpPr>
              <a:cxnSpLocks/>
            </p:cNvCxnSpPr>
            <p:nvPr/>
          </p:nvCxnSpPr>
          <p:spPr>
            <a:xfrm>
              <a:off x="9271855" y="4195165"/>
              <a:ext cx="1424679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FCFE0F-ED3A-4D12-A64B-0588FA806C5C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0696535" y="4195165"/>
              <a:ext cx="0" cy="69434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C67D90A7-45F7-4717-86BF-C0651A260D17}"/>
              </a:ext>
            </a:extLst>
          </p:cNvPr>
          <p:cNvSpPr txBox="1">
            <a:spLocks/>
          </p:cNvSpPr>
          <p:nvPr/>
        </p:nvSpPr>
        <p:spPr>
          <a:xfrm>
            <a:off x="6043160" y="5901664"/>
            <a:ext cx="5431971" cy="55795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>
                <a:solidFill>
                  <a:srgbClr val="000000"/>
                </a:solidFill>
              </a:rPr>
              <a:t>With a high accuracy to detect something phishy, cost benefit analysis values our model at </a:t>
            </a:r>
            <a:r>
              <a:rPr lang="en-US" sz="1700" b="1">
                <a:solidFill>
                  <a:srgbClr val="000000"/>
                </a:solidFill>
              </a:rPr>
              <a:t>$99.74M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5445F-C24F-4C1C-A9C3-C7EF3E34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6913FE-2771-4360-9B86-7683F31CEC4B}"/>
              </a:ext>
            </a:extLst>
          </p:cNvPr>
          <p:cNvSpPr/>
          <p:nvPr/>
        </p:nvSpPr>
        <p:spPr>
          <a:xfrm>
            <a:off x="5934523" y="1846115"/>
            <a:ext cx="4935794" cy="3982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0BA13-0C58-4C5C-81FF-2B751FE18365}"/>
              </a:ext>
            </a:extLst>
          </p:cNvPr>
          <p:cNvSpPr/>
          <p:nvPr/>
        </p:nvSpPr>
        <p:spPr>
          <a:xfrm>
            <a:off x="5941919" y="1857334"/>
            <a:ext cx="4935794" cy="363793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92FCC3-941E-4198-BFF5-720F3298B564}"/>
              </a:ext>
            </a:extLst>
          </p:cNvPr>
          <p:cNvSpPr/>
          <p:nvPr/>
        </p:nvSpPr>
        <p:spPr>
          <a:xfrm>
            <a:off x="6023037" y="2485212"/>
            <a:ext cx="668594" cy="639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603BEC9-2EBA-4212-98EB-5A201A902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7786" y="2485212"/>
            <a:ext cx="639096" cy="63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D5ACE6-8A60-4E42-B4F3-9457C8E45E74}"/>
              </a:ext>
            </a:extLst>
          </p:cNvPr>
          <p:cNvSpPr txBox="1"/>
          <p:nvPr/>
        </p:nvSpPr>
        <p:spPr>
          <a:xfrm>
            <a:off x="6723584" y="2435428"/>
            <a:ext cx="401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Manager &lt;manager@fakeco.com&gt;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5DCA3-939D-4BC8-811F-58AA77A1090F}"/>
              </a:ext>
            </a:extLst>
          </p:cNvPr>
          <p:cNvSpPr txBox="1"/>
          <p:nvPr/>
        </p:nvSpPr>
        <p:spPr>
          <a:xfrm>
            <a:off x="6738333" y="2686568"/>
            <a:ext cx="1724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Sun 01.20.2022 2:31pm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70048-80DC-475D-8517-4FA491DDF9AE}"/>
              </a:ext>
            </a:extLst>
          </p:cNvPr>
          <p:cNvSpPr txBox="1"/>
          <p:nvPr/>
        </p:nvSpPr>
        <p:spPr>
          <a:xfrm>
            <a:off x="6738333" y="2925095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To me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82CACD1-99AD-4297-BA96-24951CBC1D39}"/>
              </a:ext>
            </a:extLst>
          </p:cNvPr>
          <p:cNvSpPr/>
          <p:nvPr/>
        </p:nvSpPr>
        <p:spPr>
          <a:xfrm rot="10800000">
            <a:off x="7200153" y="3005612"/>
            <a:ext cx="127819" cy="78658"/>
          </a:xfrm>
          <a:prstGeom prst="triangl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AE0BE-5D3D-48A3-8DC3-44A1D9370E27}"/>
              </a:ext>
            </a:extLst>
          </p:cNvPr>
          <p:cNvSpPr txBox="1"/>
          <p:nvPr/>
        </p:nvSpPr>
        <p:spPr>
          <a:xfrm>
            <a:off x="5885385" y="3375448"/>
            <a:ext cx="4237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Sir/Ma’am,</a:t>
            </a:r>
          </a:p>
          <a:p>
            <a:endParaRPr lang="en-US" sz="1400"/>
          </a:p>
          <a:p>
            <a:r>
              <a:rPr lang="en-US" sz="1400"/>
              <a:t>You are required to use </a:t>
            </a:r>
            <a:r>
              <a:rPr lang="en-US" sz="1400" u="sng">
                <a:solidFill>
                  <a:srgbClr val="0070C0"/>
                </a:solidFill>
              </a:rPr>
              <a:t>this form</a:t>
            </a:r>
            <a:r>
              <a:rPr lang="en-US" sz="1400"/>
              <a:t> to update your login information immediately.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002E79-5655-42F2-B749-01F78B7B09AA}"/>
              </a:ext>
            </a:extLst>
          </p:cNvPr>
          <p:cNvSpPr/>
          <p:nvPr/>
        </p:nvSpPr>
        <p:spPr>
          <a:xfrm>
            <a:off x="5958409" y="4355160"/>
            <a:ext cx="1814770" cy="363793"/>
          </a:xfrm>
          <a:prstGeom prst="round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Here Now!</a:t>
            </a:r>
          </a:p>
        </p:txBody>
      </p:sp>
      <p:pic>
        <p:nvPicPr>
          <p:cNvPr id="14" name="Graphic 13" descr="Paper outline">
            <a:extLst>
              <a:ext uri="{FF2B5EF4-FFF2-40B4-BE49-F238E27FC236}">
                <a16:creationId xmlns:a16="http://schemas.microsoft.com/office/drawing/2014/main" id="{7DB3A40B-6881-4F2E-A3B3-5E200EB0F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385" y="4829518"/>
            <a:ext cx="615900" cy="61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42401-A72C-4B61-B3E4-60953B392F6E}"/>
              </a:ext>
            </a:extLst>
          </p:cNvPr>
          <p:cNvSpPr txBox="1"/>
          <p:nvPr/>
        </p:nvSpPr>
        <p:spPr>
          <a:xfrm>
            <a:off x="6354876" y="5150455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Unsolicited.pdf.exe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ACC8FD-7F55-4463-8BFC-7FFC3C0CA1FA}"/>
              </a:ext>
            </a:extLst>
          </p:cNvPr>
          <p:cNvSpPr/>
          <p:nvPr/>
        </p:nvSpPr>
        <p:spPr>
          <a:xfrm>
            <a:off x="6044440" y="1985153"/>
            <a:ext cx="108155" cy="1081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9F049B-7EAA-4AC0-A068-0EF1E2F792E6}"/>
              </a:ext>
            </a:extLst>
          </p:cNvPr>
          <p:cNvSpPr/>
          <p:nvPr/>
        </p:nvSpPr>
        <p:spPr>
          <a:xfrm>
            <a:off x="6217223" y="1985153"/>
            <a:ext cx="108155" cy="1081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F4B103-9639-4FC7-9B44-4B688FAB1CF5}"/>
              </a:ext>
            </a:extLst>
          </p:cNvPr>
          <p:cNvSpPr/>
          <p:nvPr/>
        </p:nvSpPr>
        <p:spPr>
          <a:xfrm>
            <a:off x="6387521" y="1985153"/>
            <a:ext cx="108155" cy="108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B0AF87-9834-4B7D-BA9E-0F7BF7FBBD49}"/>
              </a:ext>
            </a:extLst>
          </p:cNvPr>
          <p:cNvCxnSpPr>
            <a:cxnSpLocks/>
          </p:cNvCxnSpPr>
          <p:nvPr/>
        </p:nvCxnSpPr>
        <p:spPr>
          <a:xfrm flipH="1">
            <a:off x="10447553" y="1954269"/>
            <a:ext cx="127820" cy="1474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6AFF64-D044-4E96-969A-020B17C64BED}"/>
              </a:ext>
            </a:extLst>
          </p:cNvPr>
          <p:cNvSpPr txBox="1"/>
          <p:nvPr/>
        </p:nvSpPr>
        <p:spPr>
          <a:xfrm>
            <a:off x="4134700" y="2686567"/>
            <a:ext cx="1263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Generic greeting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87DA6-5EFF-4394-A4EA-3E5ECB004E55}"/>
              </a:ext>
            </a:extLst>
          </p:cNvPr>
          <p:cNvSpPr txBox="1"/>
          <p:nvPr/>
        </p:nvSpPr>
        <p:spPr>
          <a:xfrm>
            <a:off x="4506258" y="4290094"/>
            <a:ext cx="171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Buttons with </a:t>
            </a:r>
          </a:p>
          <a:p>
            <a:r>
              <a:rPr lang="en-US" sz="1200"/>
              <a:t>hyperlinks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7AF0E-273C-4571-92D3-798A0A2482E4}"/>
              </a:ext>
            </a:extLst>
          </p:cNvPr>
          <p:cNvSpPr txBox="1"/>
          <p:nvPr/>
        </p:nvSpPr>
        <p:spPr>
          <a:xfrm>
            <a:off x="4344893" y="5047913"/>
            <a:ext cx="188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Unsolicited</a:t>
            </a:r>
          </a:p>
          <a:p>
            <a:r>
              <a:rPr lang="en-US" sz="1200"/>
              <a:t>Attachments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BA021-96B3-4395-8E15-23DDAABFA3A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6604" y="2963566"/>
            <a:ext cx="0" cy="56679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B761FB-8B26-4895-AA3F-9B48640656FE}"/>
              </a:ext>
            </a:extLst>
          </p:cNvPr>
          <p:cNvCxnSpPr>
            <a:cxnSpLocks/>
          </p:cNvCxnSpPr>
          <p:nvPr/>
        </p:nvCxnSpPr>
        <p:spPr>
          <a:xfrm>
            <a:off x="4766604" y="3528827"/>
            <a:ext cx="1175315" cy="1085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C83DB4-9D79-493A-9403-33F2327E2CD9}"/>
              </a:ext>
            </a:extLst>
          </p:cNvPr>
          <p:cNvCxnSpPr>
            <a:cxnSpLocks/>
          </p:cNvCxnSpPr>
          <p:nvPr/>
        </p:nvCxnSpPr>
        <p:spPr>
          <a:xfrm>
            <a:off x="5522259" y="4545257"/>
            <a:ext cx="36312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119063-5448-4A76-8BCA-F0091D79BD70}"/>
              </a:ext>
            </a:extLst>
          </p:cNvPr>
          <p:cNvCxnSpPr>
            <a:cxnSpLocks/>
          </p:cNvCxnSpPr>
          <p:nvPr/>
        </p:nvCxnSpPr>
        <p:spPr>
          <a:xfrm>
            <a:off x="5289176" y="5252435"/>
            <a:ext cx="62342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5F1E0A-4099-456D-BB4A-85B445EC5CB7}"/>
              </a:ext>
            </a:extLst>
          </p:cNvPr>
          <p:cNvSpPr txBox="1"/>
          <p:nvPr/>
        </p:nvSpPr>
        <p:spPr>
          <a:xfrm>
            <a:off x="10841910" y="2469085"/>
            <a:ext cx="1094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 un-official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72E634-9EE9-43B8-92BC-A93811DA75D3}"/>
              </a:ext>
            </a:extLst>
          </p:cNvPr>
          <p:cNvCxnSpPr>
            <a:cxnSpLocks/>
          </p:cNvCxnSpPr>
          <p:nvPr/>
        </p:nvCxnSpPr>
        <p:spPr>
          <a:xfrm flipH="1">
            <a:off x="10447553" y="2609143"/>
            <a:ext cx="46703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B416AF-BAC2-4710-BF9F-1A4A307003D8}"/>
              </a:ext>
            </a:extLst>
          </p:cNvPr>
          <p:cNvSpPr txBox="1"/>
          <p:nvPr/>
        </p:nvSpPr>
        <p:spPr>
          <a:xfrm>
            <a:off x="10857812" y="5224841"/>
            <a:ext cx="11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Grammatical/</a:t>
            </a:r>
            <a:br>
              <a:rPr lang="en-US" sz="1200"/>
            </a:br>
            <a:r>
              <a:rPr lang="en-US" sz="1200"/>
              <a:t>Spelling </a:t>
            </a:r>
          </a:p>
          <a:p>
            <a:r>
              <a:rPr lang="en-US" sz="1200"/>
              <a:t>Errors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B24AA1-DD2D-4665-8509-45BEB7098F8E}"/>
              </a:ext>
            </a:extLst>
          </p:cNvPr>
          <p:cNvCxnSpPr>
            <a:cxnSpLocks/>
          </p:cNvCxnSpPr>
          <p:nvPr/>
        </p:nvCxnSpPr>
        <p:spPr>
          <a:xfrm>
            <a:off x="8405460" y="4238127"/>
            <a:ext cx="30581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B5B03F-BDC7-4633-860C-B8D7015431A0}"/>
              </a:ext>
            </a:extLst>
          </p:cNvPr>
          <p:cNvCxnSpPr>
            <a:cxnSpLocks/>
          </p:cNvCxnSpPr>
          <p:nvPr/>
        </p:nvCxnSpPr>
        <p:spPr>
          <a:xfrm>
            <a:off x="11458999" y="4238127"/>
            <a:ext cx="0" cy="99829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FD5DD9-CB52-4045-A524-74E6B94FA262}"/>
              </a:ext>
            </a:extLst>
          </p:cNvPr>
          <p:cNvSpPr txBox="1"/>
          <p:nvPr/>
        </p:nvSpPr>
        <p:spPr>
          <a:xfrm>
            <a:off x="11241868" y="3315926"/>
            <a:ext cx="95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Misleading </a:t>
            </a:r>
            <a:br>
              <a:rPr lang="en-US" sz="1200"/>
            </a:br>
            <a:r>
              <a:rPr lang="en-US" sz="1200"/>
              <a:t>hyperlinks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0DE7B1-76AD-4A42-8DFF-E62F683084F8}"/>
              </a:ext>
            </a:extLst>
          </p:cNvPr>
          <p:cNvCxnSpPr>
            <a:cxnSpLocks/>
          </p:cNvCxnSpPr>
          <p:nvPr/>
        </p:nvCxnSpPr>
        <p:spPr>
          <a:xfrm>
            <a:off x="8177368" y="3528827"/>
            <a:ext cx="0" cy="30832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96B0ED-8CAF-4E8D-BEC2-557CBD7B57C0}"/>
              </a:ext>
            </a:extLst>
          </p:cNvPr>
          <p:cNvCxnSpPr>
            <a:cxnSpLocks/>
          </p:cNvCxnSpPr>
          <p:nvPr/>
        </p:nvCxnSpPr>
        <p:spPr>
          <a:xfrm>
            <a:off x="8177368" y="3524845"/>
            <a:ext cx="3093998" cy="707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35AB0F2E-8542-4B38-B82A-AF071DC9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</a:rPr>
              <a:t>How does a PhiSHY email Look?</a:t>
            </a:r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F9D12CB-C970-4E50-B33C-DA23A4F0A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131" y="41721"/>
            <a:ext cx="622618" cy="7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2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8A2B78-FE76-2243-89B4-0BF10A39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40" y="1845223"/>
            <a:ext cx="5208971" cy="38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FFBF52F4-C8AD-6D42-A590-D3CA53F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Be careful!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238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Email with solid fill">
            <a:extLst>
              <a:ext uri="{FF2B5EF4-FFF2-40B4-BE49-F238E27FC236}">
                <a16:creationId xmlns:a16="http://schemas.microsoft.com/office/drawing/2014/main" id="{81121E1E-3129-A74E-9B89-38FEF444B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76" y="2854311"/>
            <a:ext cx="574689" cy="574689"/>
          </a:xfrm>
          <a:prstGeom prst="rect">
            <a:avLst/>
          </a:prstGeom>
        </p:spPr>
      </p:pic>
      <p:sp>
        <p:nvSpPr>
          <p:cNvPr id="3" name="Arrow: Up 5">
            <a:extLst>
              <a:ext uri="{FF2B5EF4-FFF2-40B4-BE49-F238E27FC236}">
                <a16:creationId xmlns:a16="http://schemas.microsoft.com/office/drawing/2014/main" id="{88AFE93C-D1D2-964F-A480-D690B2965D9F}"/>
              </a:ext>
            </a:extLst>
          </p:cNvPr>
          <p:cNvSpPr/>
          <p:nvPr/>
        </p:nvSpPr>
        <p:spPr>
          <a:xfrm rot="5400000">
            <a:off x="1422133" y="3077444"/>
            <a:ext cx="344129" cy="28759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Filter with solid fill">
            <a:extLst>
              <a:ext uri="{FF2B5EF4-FFF2-40B4-BE49-F238E27FC236}">
                <a16:creationId xmlns:a16="http://schemas.microsoft.com/office/drawing/2014/main" id="{BEB8573D-CA64-7945-8452-5019CCF2D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621" y="2413012"/>
            <a:ext cx="1525853" cy="15258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2EC15A-E2B9-2046-9AA3-0E595B1E6644}"/>
              </a:ext>
            </a:extLst>
          </p:cNvPr>
          <p:cNvGrpSpPr/>
          <p:nvPr/>
        </p:nvGrpSpPr>
        <p:grpSpPr>
          <a:xfrm>
            <a:off x="3798317" y="2156220"/>
            <a:ext cx="1575613" cy="1514172"/>
            <a:chOff x="3473247" y="1887795"/>
            <a:chExt cx="1575613" cy="15141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B25A6D-DF81-D340-849A-DFF5C650E010}"/>
                </a:ext>
              </a:extLst>
            </p:cNvPr>
            <p:cNvSpPr/>
            <p:nvPr/>
          </p:nvSpPr>
          <p:spPr>
            <a:xfrm>
              <a:off x="4055807" y="317582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E07C67-6148-4E45-B459-E55D80340ABD}"/>
                </a:ext>
              </a:extLst>
            </p:cNvPr>
            <p:cNvSpPr/>
            <p:nvPr/>
          </p:nvSpPr>
          <p:spPr>
            <a:xfrm>
              <a:off x="3716594" y="204019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0DABFB-F0C4-2E4D-865E-2CF2D104E0BC}"/>
                </a:ext>
              </a:extLst>
            </p:cNvPr>
            <p:cNvSpPr/>
            <p:nvPr/>
          </p:nvSpPr>
          <p:spPr>
            <a:xfrm>
              <a:off x="4004188" y="2084440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7AE416-F5FB-1944-BBF3-F8BB4F18C81A}"/>
                </a:ext>
              </a:extLst>
            </p:cNvPr>
            <p:cNvSpPr/>
            <p:nvPr/>
          </p:nvSpPr>
          <p:spPr>
            <a:xfrm>
              <a:off x="4230330" y="188779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4C064-9B33-274C-92EB-EA07E6C12D03}"/>
                </a:ext>
              </a:extLst>
            </p:cNvPr>
            <p:cNvSpPr/>
            <p:nvPr/>
          </p:nvSpPr>
          <p:spPr>
            <a:xfrm>
              <a:off x="4291782" y="2197511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56BD27-6188-5B43-92D6-515141B037AA}"/>
                </a:ext>
              </a:extLst>
            </p:cNvPr>
            <p:cNvSpPr/>
            <p:nvPr/>
          </p:nvSpPr>
          <p:spPr>
            <a:xfrm>
              <a:off x="4018937" y="235974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DFD613-2754-BC41-900F-112F788FB8DE}"/>
                </a:ext>
              </a:extLst>
            </p:cNvPr>
            <p:cNvSpPr/>
            <p:nvPr/>
          </p:nvSpPr>
          <p:spPr>
            <a:xfrm>
              <a:off x="3746092" y="235974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43FD3-AC23-F048-8772-B0DEE8518682}"/>
                </a:ext>
              </a:extLst>
            </p:cNvPr>
            <p:cNvSpPr/>
            <p:nvPr/>
          </p:nvSpPr>
          <p:spPr>
            <a:xfrm>
              <a:off x="4734230" y="263136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82534E-3385-5641-BBB9-3A817C598EEC}"/>
                </a:ext>
              </a:extLst>
            </p:cNvPr>
            <p:cNvSpPr/>
            <p:nvPr/>
          </p:nvSpPr>
          <p:spPr>
            <a:xfrm>
              <a:off x="4028771" y="269158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7213A2-568C-8A4B-808B-67D4459E4D39}"/>
                </a:ext>
              </a:extLst>
            </p:cNvPr>
            <p:cNvSpPr/>
            <p:nvPr/>
          </p:nvSpPr>
          <p:spPr>
            <a:xfrm>
              <a:off x="3829665" y="295705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675F1F-D167-F444-86DF-9EF800B417A5}"/>
                </a:ext>
              </a:extLst>
            </p:cNvPr>
            <p:cNvSpPr/>
            <p:nvPr/>
          </p:nvSpPr>
          <p:spPr>
            <a:xfrm>
              <a:off x="3746092" y="265594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7BBB7F-BCC2-0D41-AA99-C4E0649D82EC}"/>
                </a:ext>
              </a:extLst>
            </p:cNvPr>
            <p:cNvSpPr/>
            <p:nvPr/>
          </p:nvSpPr>
          <p:spPr>
            <a:xfrm>
              <a:off x="4269660" y="2520752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00DCC1-A423-C44C-A792-2BFF071FE853}"/>
                </a:ext>
              </a:extLst>
            </p:cNvPr>
            <p:cNvSpPr/>
            <p:nvPr/>
          </p:nvSpPr>
          <p:spPr>
            <a:xfrm>
              <a:off x="4530215" y="235974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CC5EFC-E111-C349-8894-54BF735A0581}"/>
                </a:ext>
              </a:extLst>
            </p:cNvPr>
            <p:cNvSpPr/>
            <p:nvPr/>
          </p:nvSpPr>
          <p:spPr>
            <a:xfrm>
              <a:off x="4456472" y="2707559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BC5224-FFDD-AD49-BBAB-0C384D8C3133}"/>
                </a:ext>
              </a:extLst>
            </p:cNvPr>
            <p:cNvSpPr/>
            <p:nvPr/>
          </p:nvSpPr>
          <p:spPr>
            <a:xfrm>
              <a:off x="4220498" y="2927567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9F50C4-0141-F64B-BDE6-66980277B8BC}"/>
                </a:ext>
              </a:extLst>
            </p:cNvPr>
            <p:cNvSpPr/>
            <p:nvPr/>
          </p:nvSpPr>
          <p:spPr>
            <a:xfrm>
              <a:off x="4549878" y="2010701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7DF5C2-6C07-3149-9889-3438A8B54ACD}"/>
                </a:ext>
              </a:extLst>
            </p:cNvPr>
            <p:cNvSpPr/>
            <p:nvPr/>
          </p:nvSpPr>
          <p:spPr>
            <a:xfrm>
              <a:off x="4483511" y="299146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310FEC-47AD-1549-A1C3-DCADD4BFF71F}"/>
                </a:ext>
              </a:extLst>
            </p:cNvPr>
            <p:cNvSpPr/>
            <p:nvPr/>
          </p:nvSpPr>
          <p:spPr>
            <a:xfrm>
              <a:off x="3550676" y="285013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D4CD3B-9385-3B46-A16A-D44F4E5DA8DF}"/>
                </a:ext>
              </a:extLst>
            </p:cNvPr>
            <p:cNvSpPr/>
            <p:nvPr/>
          </p:nvSpPr>
          <p:spPr>
            <a:xfrm>
              <a:off x="4822718" y="2294610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A15880-25C9-A040-86EB-5A8D07EB7859}"/>
                </a:ext>
              </a:extLst>
            </p:cNvPr>
            <p:cNvSpPr/>
            <p:nvPr/>
          </p:nvSpPr>
          <p:spPr>
            <a:xfrm>
              <a:off x="3473247" y="2547791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75C3E01-86F2-CB40-82B0-7ACA6E6A2BE7}"/>
                </a:ext>
              </a:extLst>
            </p:cNvPr>
            <p:cNvSpPr/>
            <p:nvPr/>
          </p:nvSpPr>
          <p:spPr>
            <a:xfrm>
              <a:off x="4756357" y="2933701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27" name="Arrow: Up 30">
            <a:extLst>
              <a:ext uri="{FF2B5EF4-FFF2-40B4-BE49-F238E27FC236}">
                <a16:creationId xmlns:a16="http://schemas.microsoft.com/office/drawing/2014/main" id="{7110FD79-3C38-244D-8EDF-1708DF7B7A35}"/>
              </a:ext>
            </a:extLst>
          </p:cNvPr>
          <p:cNvSpPr/>
          <p:nvPr/>
        </p:nvSpPr>
        <p:spPr>
          <a:xfrm rot="5400000">
            <a:off x="3089578" y="3039129"/>
            <a:ext cx="344129" cy="3109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234D19C5-8DB6-B74A-8B51-C28CDB308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7489" y="2755992"/>
            <a:ext cx="914400" cy="914400"/>
          </a:xfrm>
          <a:prstGeom prst="rect">
            <a:avLst/>
          </a:prstGeom>
        </p:spPr>
      </p:pic>
      <p:sp>
        <p:nvSpPr>
          <p:cNvPr id="29" name="Arrow: Up 33">
            <a:extLst>
              <a:ext uri="{FF2B5EF4-FFF2-40B4-BE49-F238E27FC236}">
                <a16:creationId xmlns:a16="http://schemas.microsoft.com/office/drawing/2014/main" id="{0215E729-822D-7548-9AA0-EFF187C1C86C}"/>
              </a:ext>
            </a:extLst>
          </p:cNvPr>
          <p:cNvSpPr/>
          <p:nvPr/>
        </p:nvSpPr>
        <p:spPr>
          <a:xfrm rot="5400000">
            <a:off x="5894552" y="3101463"/>
            <a:ext cx="344129" cy="3109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38">
            <a:extLst>
              <a:ext uri="{FF2B5EF4-FFF2-40B4-BE49-F238E27FC236}">
                <a16:creationId xmlns:a16="http://schemas.microsoft.com/office/drawing/2014/main" id="{C888DFC8-0755-6B49-9421-680E359379B2}"/>
              </a:ext>
            </a:extLst>
          </p:cNvPr>
          <p:cNvSpPr/>
          <p:nvPr/>
        </p:nvSpPr>
        <p:spPr>
          <a:xfrm rot="5400000">
            <a:off x="8589190" y="3065146"/>
            <a:ext cx="344129" cy="3109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9">
            <a:extLst>
              <a:ext uri="{FF2B5EF4-FFF2-40B4-BE49-F238E27FC236}">
                <a16:creationId xmlns:a16="http://schemas.microsoft.com/office/drawing/2014/main" id="{5E4723A2-1028-5541-9957-14CEDD1CCC8E}"/>
              </a:ext>
            </a:extLst>
          </p:cNvPr>
          <p:cNvSpPr/>
          <p:nvPr/>
        </p:nvSpPr>
        <p:spPr>
          <a:xfrm rot="10800000">
            <a:off x="7218665" y="4556039"/>
            <a:ext cx="344129" cy="3109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D67D74-D36F-B341-9C99-8C5B56D398DE}"/>
              </a:ext>
            </a:extLst>
          </p:cNvPr>
          <p:cNvGrpSpPr/>
          <p:nvPr/>
        </p:nvGrpSpPr>
        <p:grpSpPr>
          <a:xfrm>
            <a:off x="7187432" y="5238516"/>
            <a:ext cx="457207" cy="647710"/>
            <a:chOff x="5508520" y="4406084"/>
            <a:chExt cx="457207" cy="64771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9A41C2-144F-0B41-8762-80E04C7B6235}"/>
                </a:ext>
              </a:extLst>
            </p:cNvPr>
            <p:cNvSpPr/>
            <p:nvPr/>
          </p:nvSpPr>
          <p:spPr>
            <a:xfrm>
              <a:off x="5515890" y="455848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0E5146E-60E8-5F46-935E-B93514ECF553}"/>
                </a:ext>
              </a:extLst>
            </p:cNvPr>
            <p:cNvSpPr/>
            <p:nvPr/>
          </p:nvSpPr>
          <p:spPr>
            <a:xfrm>
              <a:off x="5739585" y="4406084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A6DF4B-9D1A-3246-8477-BE0BE6888958}"/>
                </a:ext>
              </a:extLst>
            </p:cNvPr>
            <p:cNvSpPr/>
            <p:nvPr/>
          </p:nvSpPr>
          <p:spPr>
            <a:xfrm>
              <a:off x="5739585" y="4729937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3833138-50FF-7747-B4F2-4D66B704C0A3}"/>
                </a:ext>
              </a:extLst>
            </p:cNvPr>
            <p:cNvSpPr/>
            <p:nvPr/>
          </p:nvSpPr>
          <p:spPr>
            <a:xfrm>
              <a:off x="5508520" y="4827652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D5D537-FB52-C747-9D79-67952CCA3847}"/>
              </a:ext>
            </a:extLst>
          </p:cNvPr>
          <p:cNvGrpSpPr/>
          <p:nvPr/>
        </p:nvGrpSpPr>
        <p:grpSpPr>
          <a:xfrm>
            <a:off x="9539542" y="2221644"/>
            <a:ext cx="1881674" cy="1838489"/>
            <a:chOff x="7132084" y="2439703"/>
            <a:chExt cx="1881674" cy="183848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5AF2D2B-B6F4-D649-A2D9-E238B8C1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2084" y="2439703"/>
              <a:ext cx="1881674" cy="1838489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BFC91B-8465-A445-9595-39CB13117CF2}"/>
                </a:ext>
              </a:extLst>
            </p:cNvPr>
            <p:cNvSpPr/>
            <p:nvPr/>
          </p:nvSpPr>
          <p:spPr>
            <a:xfrm>
              <a:off x="8308251" y="3050455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77B0B81-C8FD-EC43-B1FA-AF6995078F88}"/>
                </a:ext>
              </a:extLst>
            </p:cNvPr>
            <p:cNvSpPr/>
            <p:nvPr/>
          </p:nvSpPr>
          <p:spPr>
            <a:xfrm>
              <a:off x="8551001" y="3046771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1FFAE0A-F60A-D94D-83D7-5E92B11CB2A2}"/>
                </a:ext>
              </a:extLst>
            </p:cNvPr>
            <p:cNvSpPr/>
            <p:nvPr/>
          </p:nvSpPr>
          <p:spPr>
            <a:xfrm>
              <a:off x="7374200" y="3326992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93C754-81D9-FB43-A220-2DE41F54C2DA}"/>
                </a:ext>
              </a:extLst>
            </p:cNvPr>
            <p:cNvSpPr/>
            <p:nvPr/>
          </p:nvSpPr>
          <p:spPr>
            <a:xfrm>
              <a:off x="7594818" y="3326992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7EDF767-918C-5E46-B94A-60FFD23410EF}"/>
                </a:ext>
              </a:extLst>
            </p:cNvPr>
            <p:cNvSpPr/>
            <p:nvPr/>
          </p:nvSpPr>
          <p:spPr>
            <a:xfrm>
              <a:off x="7471291" y="3125430"/>
              <a:ext cx="226142" cy="2261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5A8E1C9-7DE2-014F-9D33-1A720066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639" y="359219"/>
            <a:ext cx="5431971" cy="846301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How do we do it?</a:t>
            </a:r>
            <a:endParaRPr lang="en-US" b="1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28239AD-4B3B-2D48-BEBF-B817106B06AA}"/>
              </a:ext>
            </a:extLst>
          </p:cNvPr>
          <p:cNvSpPr txBox="1">
            <a:spLocks/>
          </p:cNvSpPr>
          <p:nvPr/>
        </p:nvSpPr>
        <p:spPr>
          <a:xfrm>
            <a:off x="473485" y="3927915"/>
            <a:ext cx="976915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rgbClr val="000000"/>
                </a:solidFill>
              </a:rPr>
              <a:t>Email</a:t>
            </a:r>
            <a:endParaRPr lang="en-IN" sz="1500" b="1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6A6C853-6C42-6A4B-BA4C-0E795B173B68}"/>
              </a:ext>
            </a:extLst>
          </p:cNvPr>
          <p:cNvSpPr txBox="1">
            <a:spLocks/>
          </p:cNvSpPr>
          <p:nvPr/>
        </p:nvSpPr>
        <p:spPr>
          <a:xfrm>
            <a:off x="1849831" y="3927916"/>
            <a:ext cx="1307692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rgbClr val="000000"/>
                </a:solidFill>
              </a:rPr>
              <a:t>tokenizer</a:t>
            </a:r>
            <a:endParaRPr lang="en-IN" sz="1500" b="1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DDA4C3A-D96B-0046-8C40-51F02D411ED8}"/>
              </a:ext>
            </a:extLst>
          </p:cNvPr>
          <p:cNvSpPr txBox="1">
            <a:spLocks/>
          </p:cNvSpPr>
          <p:nvPr/>
        </p:nvSpPr>
        <p:spPr>
          <a:xfrm>
            <a:off x="3842897" y="3936522"/>
            <a:ext cx="1868126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rgbClr val="000000"/>
                </a:solidFill>
              </a:rPr>
              <a:t>Word cloud</a:t>
            </a:r>
            <a:endParaRPr lang="en-IN" sz="1500" b="1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B24E05B-ACA9-6549-A598-AEE8227E1C54}"/>
              </a:ext>
            </a:extLst>
          </p:cNvPr>
          <p:cNvSpPr txBox="1">
            <a:spLocks/>
          </p:cNvSpPr>
          <p:nvPr/>
        </p:nvSpPr>
        <p:spPr>
          <a:xfrm>
            <a:off x="7042768" y="4007515"/>
            <a:ext cx="1868126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rgbClr val="000000"/>
                </a:solidFill>
              </a:rPr>
              <a:t>filter</a:t>
            </a:r>
            <a:endParaRPr lang="en-IN" sz="1500" b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D39F632-C7D5-FB42-A459-EF91E391FEFF}"/>
              </a:ext>
            </a:extLst>
          </p:cNvPr>
          <p:cNvSpPr txBox="1">
            <a:spLocks/>
          </p:cNvSpPr>
          <p:nvPr/>
        </p:nvSpPr>
        <p:spPr>
          <a:xfrm>
            <a:off x="9850389" y="4020802"/>
            <a:ext cx="1868126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rgbClr val="000000"/>
                </a:solidFill>
              </a:rPr>
              <a:t>balance</a:t>
            </a:r>
            <a:endParaRPr lang="en-IN" sz="1500" b="1" dirty="0"/>
          </a:p>
        </p:txBody>
      </p:sp>
      <p:sp>
        <p:nvSpPr>
          <p:cNvPr id="52" name="Arrow: Up 39">
            <a:extLst>
              <a:ext uri="{FF2B5EF4-FFF2-40B4-BE49-F238E27FC236}">
                <a16:creationId xmlns:a16="http://schemas.microsoft.com/office/drawing/2014/main" id="{728B8842-8E01-7748-B33C-C6EEFE235AA6}"/>
              </a:ext>
            </a:extLst>
          </p:cNvPr>
          <p:cNvSpPr/>
          <p:nvPr/>
        </p:nvSpPr>
        <p:spPr>
          <a:xfrm rot="10800000">
            <a:off x="10290488" y="4581214"/>
            <a:ext cx="344129" cy="3109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236BD7C-BA90-8445-BAB3-5EB215CB8F40}"/>
              </a:ext>
            </a:extLst>
          </p:cNvPr>
          <p:cNvSpPr txBox="1">
            <a:spLocks/>
          </p:cNvSpPr>
          <p:nvPr/>
        </p:nvSpPr>
        <p:spPr>
          <a:xfrm>
            <a:off x="10228418" y="5147705"/>
            <a:ext cx="1868126" cy="4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solidFill>
                  <a:srgbClr val="000000"/>
                </a:solidFill>
              </a:rPr>
              <a:t>92%</a:t>
            </a:r>
            <a:endParaRPr lang="en-IN" b="1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1EA66BD7-5C3C-144E-80D1-02A34F2EA776}"/>
              </a:ext>
            </a:extLst>
          </p:cNvPr>
          <p:cNvSpPr txBox="1">
            <a:spLocks/>
          </p:cNvSpPr>
          <p:nvPr/>
        </p:nvSpPr>
        <p:spPr>
          <a:xfrm>
            <a:off x="9518050" y="5562369"/>
            <a:ext cx="1868126" cy="468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500" b="1" dirty="0" err="1">
                <a:solidFill>
                  <a:srgbClr val="000000"/>
                </a:solidFill>
              </a:rPr>
              <a:t>Probabalistic</a:t>
            </a:r>
            <a:r>
              <a:rPr lang="en-IN" sz="1500" b="1" dirty="0">
                <a:solidFill>
                  <a:srgbClr val="000000"/>
                </a:solidFill>
              </a:rPr>
              <a:t> score</a:t>
            </a: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4169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9" grpId="0" animBg="1"/>
      <p:bldP spid="30" grpId="0" animBg="1"/>
      <p:bldP spid="31" grpId="0" animBg="1"/>
      <p:bldP spid="46" grpId="0"/>
      <p:bldP spid="47" grpId="0"/>
      <p:bldP spid="49" grpId="0"/>
      <p:bldP spid="50" grpId="0"/>
      <p:bldP spid="51" grpId="0"/>
      <p:bldP spid="52" grpId="0" animBg="1"/>
      <p:bldP spid="53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ail Video.mp4" descr="Email Video.mp4">
            <a:hlinkClick r:id="" action="ppaction://media"/>
            <a:extLst>
              <a:ext uri="{FF2B5EF4-FFF2-40B4-BE49-F238E27FC236}">
                <a16:creationId xmlns:a16="http://schemas.microsoft.com/office/drawing/2014/main" id="{DCBB9A4A-69F5-1149-A61A-82ADD7F12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16c05727-aa75-4e4a-9b5f-8a80a1165891"/>
    <ds:schemaRef ds:uri="http://schemas.microsoft.com/sharepoint/v3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40</TotalTime>
  <Words>422</Words>
  <Application>Microsoft Macintosh PowerPoint</Application>
  <PresentationFormat>Widescreen</PresentationFormat>
  <Paragraphs>102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Monoline</vt:lpstr>
      <vt:lpstr>Value of one click?</vt:lpstr>
      <vt:lpstr>PowerPoint Presentation</vt:lpstr>
      <vt:lpstr>Importance of Protection</vt:lpstr>
      <vt:lpstr>PowerPoint Presentation</vt:lpstr>
      <vt:lpstr>Who sends Phishy emails?</vt:lpstr>
      <vt:lpstr>How does a PhiSHY email Look?</vt:lpstr>
      <vt:lpstr>Be careful!</vt:lpstr>
      <vt:lpstr>How do we do it?</vt:lpstr>
      <vt:lpstr>PowerPoint Presentation</vt:lpstr>
      <vt:lpstr>Who is likely to receive A Phishy emails?</vt:lpstr>
      <vt:lpstr>What is the future of Phishing emails?</vt:lpstr>
      <vt:lpstr>Who sends Phishy emails?</vt:lpstr>
      <vt:lpstr>Stay Secured with Secura!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Banerjee, Jyotisman</dc:creator>
  <cp:lastModifiedBy>Daga, Yuvraj Sushil</cp:lastModifiedBy>
  <cp:revision>7</cp:revision>
  <dcterms:created xsi:type="dcterms:W3CDTF">2022-02-18T06:28:23Z</dcterms:created>
  <dcterms:modified xsi:type="dcterms:W3CDTF">2022-02-18T18:55:11Z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